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79" r:id="rId1"/>
    <p:sldMasterId id="2147483675" r:id="rId2"/>
  </p:sldMasterIdLst>
  <p:notesMasterIdLst>
    <p:notesMasterId r:id="rId28"/>
  </p:notesMasterIdLst>
  <p:sldIdLst>
    <p:sldId id="620" r:id="rId3"/>
    <p:sldId id="383" r:id="rId4"/>
    <p:sldId id="623" r:id="rId5"/>
    <p:sldId id="625" r:id="rId6"/>
    <p:sldId id="621" r:id="rId7"/>
    <p:sldId id="622" r:id="rId8"/>
    <p:sldId id="633" r:id="rId9"/>
    <p:sldId id="624" r:id="rId10"/>
    <p:sldId id="631" r:id="rId11"/>
    <p:sldId id="628" r:id="rId12"/>
    <p:sldId id="629" r:id="rId13"/>
    <p:sldId id="630" r:id="rId14"/>
    <p:sldId id="634" r:id="rId15"/>
    <p:sldId id="635" r:id="rId16"/>
    <p:sldId id="632" r:id="rId17"/>
    <p:sldId id="639" r:id="rId18"/>
    <p:sldId id="640" r:id="rId19"/>
    <p:sldId id="636" r:id="rId20"/>
    <p:sldId id="637" r:id="rId21"/>
    <p:sldId id="638" r:id="rId22"/>
    <p:sldId id="626" r:id="rId23"/>
    <p:sldId id="269" r:id="rId24"/>
    <p:sldId id="270" r:id="rId25"/>
    <p:sldId id="271" r:id="rId26"/>
    <p:sldId id="272" r:id="rId27"/>
  </p:sldIdLst>
  <p:sldSz cx="12192000" cy="6858000"/>
  <p:notesSz cx="6858000" cy="9144000"/>
  <p:custShowLst>
    <p:custShow name="Executive DFP" id="0">
      <p:sldLst/>
    </p:custShow>
  </p:custShow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720"/>
    <p:restoredTop sz="83093"/>
  </p:normalViewPr>
  <p:slideViewPr>
    <p:cSldViewPr snapToGrid="0">
      <p:cViewPr varScale="1">
        <p:scale>
          <a:sx n="71" d="100"/>
          <a:sy n="71" d="100"/>
        </p:scale>
        <p:origin x="184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80880" y="694800"/>
            <a:ext cx="6095520" cy="3428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move the slide</a:t>
            </a:r>
          </a:p>
        </p:txBody>
      </p:sp>
      <p:sp>
        <p:nvSpPr>
          <p:cNvPr id="377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216000" indent="0">
              <a:buNone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Click to edit the notes format</a:t>
            </a:r>
          </a:p>
        </p:txBody>
      </p:sp>
      <p:sp>
        <p:nvSpPr>
          <p:cNvPr id="378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2975760" cy="45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&lt;header&gt;</a:t>
            </a:r>
          </a:p>
        </p:txBody>
      </p:sp>
      <p:sp>
        <p:nvSpPr>
          <p:cNvPr id="379" name="PlaceHolder 4"/>
          <p:cNvSpPr>
            <a:spLocks noGrp="1"/>
          </p:cNvSpPr>
          <p:nvPr>
            <p:ph type="dt" idx="6"/>
          </p:nvPr>
        </p:nvSpPr>
        <p:spPr>
          <a:xfrm>
            <a:off x="3881880" y="0"/>
            <a:ext cx="2975760" cy="45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r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&lt;date/time&gt;</a:t>
            </a:r>
          </a:p>
        </p:txBody>
      </p:sp>
      <p:sp>
        <p:nvSpPr>
          <p:cNvPr id="380" name="PlaceHolder 5"/>
          <p:cNvSpPr>
            <a:spLocks noGrp="1"/>
          </p:cNvSpPr>
          <p:nvPr>
            <p:ph type="ftr" idx="7"/>
          </p:nvPr>
        </p:nvSpPr>
        <p:spPr>
          <a:xfrm>
            <a:off x="0" y="8686800"/>
            <a:ext cx="2975760" cy="45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&lt;footer&gt;</a:t>
            </a:r>
          </a:p>
        </p:txBody>
      </p:sp>
      <p:sp>
        <p:nvSpPr>
          <p:cNvPr id="381" name="PlaceHolder 6"/>
          <p:cNvSpPr>
            <a:spLocks noGrp="1"/>
          </p:cNvSpPr>
          <p:nvPr>
            <p:ph type="sldNum" idx="8"/>
          </p:nvPr>
        </p:nvSpPr>
        <p:spPr>
          <a:xfrm>
            <a:off x="3881880" y="8686800"/>
            <a:ext cx="2975760" cy="45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indent="0" algn="r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96D071C0-0F6A-4E5C-B3E5-B824FE66220F}" type="slidenum"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Start by creating a slide master that is in English. As needed duplicate and translate slides into target language. Color English slides in Yellow and target language slides in white.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The example below uses Spanish as a theoretical target language.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1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2780011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17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7832779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Start by creating a slide master that is in English. As needed duplicate and translate slides into target language. Color English slides in Yellow and target language slides in white.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The example below uses Spanish as a theoretical target language.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5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2822718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8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3656813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9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754668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10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3905374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11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4820811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12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9602035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15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8745534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16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0451505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B4A99-850F-3A20-43EC-FA6EB250644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A2D930-B7C5-A459-F8FC-2A3A55E8FB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E55050-AD60-01CD-B614-4B4EE25D03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F066-8095-7A47-8BBF-FB45577C0028}" type="datetimeFigureOut">
              <a:rPr lang="en-US" smtClean="0"/>
              <a:t>6/20/24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4066A1-BF3F-43B2-64DE-8882244B8D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ECA07F-98E7-0616-2397-F72FBD9CC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76D3-6013-CA45-A782-C70B6CB6E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0981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49AFB-B2DB-B16B-35D6-9777835B5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CE46D4-B225-5F7C-2530-B0DCB5D80D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02573A-8BE6-396B-80C2-B925AA34F7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F066-8095-7A47-8BBF-FB45577C0028}" type="datetimeFigureOut">
              <a:rPr lang="en-US" smtClean="0"/>
              <a:t>6/20/24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744F13-3D3F-C0C9-5D2A-0952A79330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1C299F-707E-5A84-C63B-23364681D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76D3-6013-CA45-A782-C70B6CB6E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3278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DEB1182-5200-1DCB-22AD-37C1DE63FD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5E3B8A-B510-4EB9-BD8A-26D272060E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C31222-DABB-2B0C-B77B-E3CBD191C8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F066-8095-7A47-8BBF-FB45577C0028}" type="datetimeFigureOut">
              <a:rPr lang="en-US" smtClean="0"/>
              <a:t>6/20/24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D02598-9D16-9B62-0787-22EE2C517D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023D72-95EF-08B0-8025-C8B3716870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76D3-6013-CA45-A782-C70B6CB6E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1257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Body Level One…"/>
          <p:cNvSpPr txBox="1">
            <a:spLocks noGrp="1"/>
          </p:cNvSpPr>
          <p:nvPr>
            <p:ph type="body" idx="1"/>
          </p:nvPr>
        </p:nvSpPr>
        <p:spPr>
          <a:xfrm>
            <a:off x="609479" y="1604519"/>
            <a:ext cx="10972442" cy="3977282"/>
          </a:xfrm>
          <a:prstGeom prst="rect">
            <a:avLst/>
          </a:prstGeom>
        </p:spPr>
        <p:txBody>
          <a:bodyPr lIns="0" tIns="0" rIns="0" bIns="0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3800"/>
            </a:lvl1pPr>
          </a:lstStyle>
          <a:p>
            <a:r>
              <a:t>Title Text</a:t>
            </a:r>
          </a:p>
        </p:txBody>
      </p:sp>
      <p:sp>
        <p:nvSpPr>
          <p:cNvPr id="10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67156308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01166409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27645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2">
            <a:extLst>
              <a:ext uri="{FF2B5EF4-FFF2-40B4-BE49-F238E27FC236}">
                <a16:creationId xmlns:a16="http://schemas.microsoft.com/office/drawing/2014/main" id="{790EC06F-46E0-0D58-4347-2E509D63E25A}"/>
              </a:ext>
            </a:extLst>
          </p:cNvPr>
          <p:cNvSpPr>
            <a:spLocks noGrp="1"/>
          </p:cNvSpPr>
          <p:nvPr>
            <p:ph/>
          </p:nvPr>
        </p:nvSpPr>
        <p:spPr>
          <a:xfrm>
            <a:off x="375127" y="2963211"/>
            <a:ext cx="11441743" cy="1873119"/>
          </a:xfrm>
          <a:prstGeom prst="rect">
            <a:avLst/>
          </a:prstGeom>
          <a:noFill/>
          <a:ln w="63360">
            <a:solidFill>
              <a:srgbClr val="000000"/>
            </a:solidFill>
            <a:round/>
          </a:ln>
        </p:spPr>
        <p:txBody>
          <a:bodyPr wrap="square" lIns="90000" tIns="182880" rIns="90000" bIns="45000" anchor="t" anchorCtr="0">
            <a:spAutoFit/>
          </a:bodyPr>
          <a:lstStyle>
            <a:lvl1pPr algn="ctr">
              <a:defRPr sz="6000">
                <a:solidFill>
                  <a:sysClr val="windowText" lastClr="000000"/>
                </a:solidFill>
              </a:defRPr>
            </a:lvl1pPr>
          </a:lstStyle>
          <a:p>
            <a:pPr indent="0" algn="ctr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60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Click to edit Master text styles</a:t>
            </a:r>
            <a:endParaRPr lang="en-US" sz="6000" b="0" strike="noStrike" spc="-1" dirty="0">
              <a:solidFill>
                <a:srgbClr val="000000"/>
              </a:solidFill>
              <a:latin typeface="Arial"/>
            </a:endParaRPr>
          </a:p>
          <a:p>
            <a:pPr marL="457200" indent="0" algn="ctr">
              <a:lnSpc>
                <a:spcPct val="90000"/>
              </a:lnSpc>
              <a:spcBef>
                <a:spcPts val="499"/>
              </a:spcBef>
              <a:buNone/>
              <a:tabLst>
                <a:tab pos="0" algn="l"/>
              </a:tabLst>
            </a:pPr>
            <a:r>
              <a:rPr lang="en-US" sz="54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Second level</a:t>
            </a:r>
            <a:endParaRPr lang="en-US" sz="54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8B98AAB-43E1-C031-1AB8-88442DBE66A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4545" y="103680"/>
            <a:ext cx="6802909" cy="58509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 algn="ctr">
              <a:buNone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 algn="ctr">
              <a:buNone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 algn="ctr">
              <a:buNone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721523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8B9B3-DD07-C1D1-BBD6-CCD3FD522D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7FE4EA-0A29-BD6D-5926-4FEF53F376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DE2B7E-B31D-0785-C8A5-65C87EAA36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F066-8095-7A47-8BBF-FB45577C0028}" type="datetimeFigureOut">
              <a:rPr lang="en-US" smtClean="0"/>
              <a:t>6/20/24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B9C6D6-AFC6-BDD7-DBB8-20EE90CEE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51C547-03E8-698E-A0F7-B7B62F1CE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76D3-6013-CA45-A782-C70B6CB6E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1859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8ECBAA-0F62-E3D8-D502-163075CCEC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7A6C6E-C10F-3D01-A3DC-359B49101C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B25026-B096-E062-5113-713861F96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F066-8095-7A47-8BBF-FB45577C0028}" type="datetimeFigureOut">
              <a:rPr lang="en-US" smtClean="0"/>
              <a:t>6/20/24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72195A-9737-56E2-52DB-D0386A0786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2F5FC9-2A65-01DB-2F18-F7D06CCA10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76D3-6013-CA45-A782-C70B6CB6E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035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552B9-049F-C7B1-2497-82C3F5587C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A8DE2-E02C-C589-CB83-9D8D8898C8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3BE08F-0D61-80F5-A92A-E7597BC58D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07C10D-66AF-655E-28D2-3CFD24E52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F066-8095-7A47-8BBF-FB45577C0028}" type="datetimeFigureOut">
              <a:rPr lang="en-US" smtClean="0"/>
              <a:t>6/20/24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8C8EE9-6D75-3175-A1F3-455BC9AE3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17D1D1-4D73-1B4D-6987-8EFD561F1E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76D3-6013-CA45-A782-C70B6CB6E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3200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DD687-188D-101B-4C56-8E7ACB5CDC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4474" y="365125"/>
            <a:ext cx="9840913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13CCBB-A95D-5BCC-68B9-7ABBD795C9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7B1CD3-D86E-ED9A-3117-D1344AD796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28108B-0B2A-4B43-A14C-2D55BC93BE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EEB1A6-AACB-7D70-7380-3180281973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FC05C5-A674-9A05-1462-3784157BED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F066-8095-7A47-8BBF-FB45577C0028}" type="datetimeFigureOut">
              <a:rPr lang="en-US" smtClean="0"/>
              <a:t>6/20/24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A10B10-D8F8-DBA4-5CC5-D64C3A935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32BAFD7-801A-8B5A-C4CF-B11CE298F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76D3-6013-CA45-A782-C70B6CB6E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9435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E9397-6704-1590-F0D6-025D1CD4DC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EF8590-AE10-B24B-BFF0-846DFA2C6C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F066-8095-7A47-8BBF-FB45577C0028}" type="datetimeFigureOut">
              <a:rPr lang="en-US" smtClean="0"/>
              <a:t>6/20/24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DD3B18-ED71-080F-1A56-B7AC6910B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43BCCF-0F2A-8B62-BE92-B36AD49A6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76D3-6013-CA45-A782-C70B6CB6E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316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3B3E13-9CF1-D0F8-2348-ED29DC6D69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F066-8095-7A47-8BBF-FB45577C0028}" type="datetimeFigureOut">
              <a:rPr lang="en-US" smtClean="0"/>
              <a:t>6/20/24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755C73-894B-D43E-1545-E3F575B97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67C699-BD8A-BA24-8430-36A6F2C16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76D3-6013-CA45-A782-C70B6CB6E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1298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B2A79-9909-4780-A99B-83E9D79942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1214440"/>
            <a:ext cx="3932237" cy="9001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A60025-737D-CB47-8036-5F2AECCC1A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63EAE3-2298-3D68-C44F-62A3672D5A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43138"/>
            <a:ext cx="3932237" cy="362585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19784C-C476-9100-E5A7-DA0BCF334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F066-8095-7A47-8BBF-FB45577C0028}" type="datetimeFigureOut">
              <a:rPr lang="en-US" smtClean="0"/>
              <a:t>6/20/24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094637-3B99-CBFF-C9DA-236EB3AE2D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054D68-E211-B457-1229-95C286B94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76D3-6013-CA45-A782-C70B6CB6E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3983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D315B-90AC-6B28-A315-ABE364F4C9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1171574"/>
            <a:ext cx="3932237" cy="11572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F969752-68A7-BBDF-41F4-ABE7C90BA5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316BA3-19DE-0B45-5C32-21AB4BC80B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28862"/>
            <a:ext cx="3932237" cy="35401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45B1CE-4BF5-861B-4F8B-F8F4D7A079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F066-8095-7A47-8BBF-FB45577C0028}" type="datetimeFigureOut">
              <a:rPr lang="en-US" smtClean="0"/>
              <a:t>6/20/24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2BA32C-1F80-D639-8193-18D16E4FAD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08514D-413F-59BE-DD1B-0731E624E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76D3-6013-CA45-A782-C70B6CB6E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9835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BD4B8DD-23B1-95DE-EEBB-534B097D16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0484" y="365125"/>
            <a:ext cx="987331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5D14CE-30C9-56F1-A0DF-6295C5ABE6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591198-E84C-C797-D49F-37A3AA2018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E3F066-8095-7A47-8BBF-FB45577C0028}" type="datetimeFigureOut">
              <a:rPr lang="en-US" smtClean="0"/>
              <a:t>6/20/24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012DE6-CDC2-9C53-B4DD-97731F72D2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F359D9-732C-AEA8-5735-BDBF4182E0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7976D3-6013-CA45-A782-C70B6CB6E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694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EB493B-BE64-F8D9-C3F4-52A3808713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30ACA4-BD8C-D448-95CA-FC1634E9A82C}" type="datetimeFigureOut">
              <a:rPr lang="en-US" smtClean="0"/>
              <a:t>6/20/24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0117CF-FAE1-1BC7-FE38-9A917477C4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3DBE3F-160A-01B2-7833-2044B686A0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BDDF96-F6AC-E641-BD4C-B66C426E9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625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detectfakes.kellogg.northwestern.edu/" TargetMode="External"/><Relationship Id="rId2" Type="http://schemas.openxmlformats.org/officeDocument/2006/relationships/hyperlink" Target="https://www.media.mit.edu/projects/detect-fakes/overview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darpa.mil/news-events/2024-03-14#:~:text=Through%20the%20Semantic%20Forensics%20" TargetMode="External"/><Relationship Id="rId4" Type="http://schemas.openxmlformats.org/officeDocument/2006/relationships/hyperlink" Target="https://media.defense.gov/2023/Sep/12/2003298925/-1/-1/0/CSI-DEEPFAKE-THREATS.PDF" TargetMode="Externa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C1822AB-D5F0-D579-A820-812EE3C83EDD}"/>
              </a:ext>
            </a:extLst>
          </p:cNvPr>
          <p:cNvSpPr>
            <a:spLocks noGrp="1"/>
          </p:cNvSpPr>
          <p:nvPr>
            <p:ph/>
          </p:nvPr>
        </p:nvSpPr>
        <p:spPr>
          <a:xfrm>
            <a:off x="349035" y="2817753"/>
            <a:ext cx="11441743" cy="2020339"/>
          </a:xfrm>
        </p:spPr>
        <p:txBody>
          <a:bodyPr/>
          <a:lstStyle/>
          <a:p>
            <a:pPr marL="0" indent="0" algn="ctr">
              <a:buNone/>
            </a:pPr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Identifying Synthetic Content</a:t>
            </a:r>
          </a:p>
          <a:p>
            <a:pPr marL="0" indent="0" algn="ctr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MASTER SLIDE DECK</a:t>
            </a:r>
            <a:endParaRPr lang="en-US" sz="6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4C7E47-63B7-8E9D-6345-B12B99DBCE2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nglish">
            <a:extLst>
              <a:ext uri="{FF2B5EF4-FFF2-40B4-BE49-F238E27FC236}">
                <a16:creationId xmlns:a16="http://schemas.microsoft.com/office/drawing/2014/main" id="{C31D1D8F-E2D1-CB6B-82AF-68C852DD3028}"/>
              </a:ext>
            </a:extLst>
          </p:cNvPr>
          <p:cNvSpPr/>
          <p:nvPr/>
        </p:nvSpPr>
        <p:spPr>
          <a:xfrm>
            <a:off x="5434907" y="5220773"/>
            <a:ext cx="1270001" cy="1270001"/>
          </a:xfrm>
          <a:prstGeom prst="rect">
            <a:avLst/>
          </a:prstGeom>
          <a:solidFill>
            <a:srgbClr val="FFFB00"/>
          </a:solidFill>
          <a:ln w="12700">
            <a:solidFill>
              <a:schemeClr val="accent1"/>
            </a:solidFill>
            <a:miter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/>
          </a:lstStyle>
          <a:p>
            <a:r>
              <a:t>English</a:t>
            </a:r>
          </a:p>
        </p:txBody>
      </p:sp>
      <p:sp>
        <p:nvSpPr>
          <p:cNvPr id="5" name="Spanish">
            <a:extLst>
              <a:ext uri="{FF2B5EF4-FFF2-40B4-BE49-F238E27FC236}">
                <a16:creationId xmlns:a16="http://schemas.microsoft.com/office/drawing/2014/main" id="{EDFC117A-2C79-EBA2-E09B-3CA32F1663F2}"/>
              </a:ext>
            </a:extLst>
          </p:cNvPr>
          <p:cNvSpPr/>
          <p:nvPr/>
        </p:nvSpPr>
        <p:spPr>
          <a:xfrm>
            <a:off x="7065372" y="5220773"/>
            <a:ext cx="1270001" cy="1270001"/>
          </a:xfrm>
          <a:prstGeom prst="rect">
            <a:avLst/>
          </a:prstGeom>
          <a:solidFill>
            <a:srgbClr val="FF9300"/>
          </a:solidFill>
          <a:ln w="12700">
            <a:solidFill>
              <a:schemeClr val="accent1"/>
            </a:solidFill>
            <a:miter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/>
          </a:lstStyle>
          <a:p>
            <a:r>
              <a:rPr dirty="0"/>
              <a:t>Spanish</a:t>
            </a:r>
            <a:r>
              <a:rPr lang="en-US" dirty="0"/>
              <a:t> with details</a:t>
            </a:r>
            <a:endParaRPr dirty="0"/>
          </a:p>
        </p:txBody>
      </p:sp>
      <p:sp>
        <p:nvSpPr>
          <p:cNvPr id="6" name="This master slide deck is NOT used for presentation.">
            <a:extLst>
              <a:ext uri="{FF2B5EF4-FFF2-40B4-BE49-F238E27FC236}">
                <a16:creationId xmlns:a16="http://schemas.microsoft.com/office/drawing/2014/main" id="{7112FC64-993F-6384-207F-8A58E6A57975}"/>
              </a:ext>
            </a:extLst>
          </p:cNvPr>
          <p:cNvSpPr txBox="1"/>
          <p:nvPr/>
        </p:nvSpPr>
        <p:spPr>
          <a:xfrm>
            <a:off x="3622701" y="6550692"/>
            <a:ext cx="4946598" cy="3330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t>This master slide deck is NOT used for presentation. </a:t>
            </a:r>
          </a:p>
        </p:txBody>
      </p:sp>
      <p:sp>
        <p:nvSpPr>
          <p:cNvPr id="7" name="English">
            <a:extLst>
              <a:ext uri="{FF2B5EF4-FFF2-40B4-BE49-F238E27FC236}">
                <a16:creationId xmlns:a16="http://schemas.microsoft.com/office/drawing/2014/main" id="{05CF1E25-6DF7-E46F-66E5-B04F317BEF77}"/>
              </a:ext>
            </a:extLst>
          </p:cNvPr>
          <p:cNvSpPr/>
          <p:nvPr/>
        </p:nvSpPr>
        <p:spPr>
          <a:xfrm>
            <a:off x="3622702" y="5220772"/>
            <a:ext cx="1424140" cy="1270001"/>
          </a:xfrm>
          <a:prstGeom prst="rect">
            <a:avLst/>
          </a:prstGeom>
          <a:solidFill>
            <a:schemeClr val="bg1"/>
          </a:solidFill>
          <a:ln w="12700">
            <a:solidFill>
              <a:schemeClr val="accent1"/>
            </a:solidFill>
            <a:miter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/>
          </a:lstStyle>
          <a:p>
            <a:r>
              <a:rPr lang="en-US" dirty="0"/>
              <a:t>For presentation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16631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 dirty="0"/>
              <a:t>Human Images: Hands and Limbs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D6BD91-6E6B-84CD-B662-B7D735C44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r>
              <a:rPr lang="en-US" sz="2000" dirty="0"/>
              <a:t>Pay Attention to the Hands and Fingers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4EFB1-78EC-419E-047C-79E6C4B6D0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53" t="75377" r="72469" b="879"/>
          <a:stretch/>
        </p:blipFill>
        <p:spPr>
          <a:xfrm>
            <a:off x="6620138" y="194807"/>
            <a:ext cx="4354057" cy="6468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82425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 dirty="0"/>
              <a:t>Human Images: Face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D6BD91-6E6B-84CD-B662-B7D735C44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r>
              <a:rPr lang="en-US" sz="2000" dirty="0"/>
              <a:t>Pay Attention to the Face</a:t>
            </a:r>
          </a:p>
          <a:p>
            <a:pPr lvl="1"/>
            <a:r>
              <a:rPr lang="en-US" sz="1600" dirty="0"/>
              <a:t>Pay attention to the cheeks and forehead</a:t>
            </a:r>
          </a:p>
          <a:p>
            <a:pPr lvl="1"/>
            <a:r>
              <a:rPr lang="en-US" sz="1600" dirty="0"/>
              <a:t>Pay attention to the eyes and eyebrows</a:t>
            </a:r>
          </a:p>
          <a:p>
            <a:pPr lvl="1"/>
            <a:r>
              <a:rPr lang="en-US" sz="1600" dirty="0"/>
              <a:t>Pay attention to the glasses</a:t>
            </a:r>
          </a:p>
          <a:p>
            <a:pPr lvl="1"/>
            <a:r>
              <a:rPr lang="en-US" sz="1600" dirty="0"/>
              <a:t>Pay attention to facial hair</a:t>
            </a:r>
          </a:p>
          <a:p>
            <a:pPr lvl="1"/>
            <a:r>
              <a:rPr lang="en-US" sz="1600" dirty="0"/>
              <a:t>Pay attention to facial moles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4EFB1-78EC-419E-047C-79E6C4B6D0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232" t="3594" r="36790" b="72662"/>
          <a:stretch/>
        </p:blipFill>
        <p:spPr>
          <a:xfrm>
            <a:off x="6620138" y="194807"/>
            <a:ext cx="4354057" cy="6468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53226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 dirty="0"/>
              <a:t>Human Images: Clothing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D6BD91-6E6B-84CD-B662-B7D735C44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r>
              <a:rPr lang="en-US" sz="2000" dirty="0"/>
              <a:t>Pay attention to the clothes</a:t>
            </a:r>
          </a:p>
          <a:p>
            <a:pPr lvl="1"/>
            <a:r>
              <a:rPr lang="en-US" sz="1600" dirty="0"/>
              <a:t>Warped Items</a:t>
            </a:r>
          </a:p>
          <a:p>
            <a:pPr lvl="1"/>
            <a:r>
              <a:rPr lang="en-US" sz="1600" dirty="0"/>
              <a:t>Missing and Extra items</a:t>
            </a:r>
          </a:p>
          <a:p>
            <a:pPr lvl="1"/>
            <a:r>
              <a:rPr lang="en-US" sz="1600" dirty="0"/>
              <a:t>Perspective and Geometry</a:t>
            </a:r>
          </a:p>
          <a:p>
            <a:pPr lvl="1"/>
            <a:r>
              <a:rPr lang="en-US" sz="1600" dirty="0"/>
              <a:t>Repetition in Detail</a:t>
            </a:r>
          </a:p>
          <a:p>
            <a:pPr lvl="1"/>
            <a:r>
              <a:rPr lang="en-US" sz="1600" dirty="0"/>
              <a:t>Material Texture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4EFB1-78EC-419E-047C-79E6C4B6D0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588" t="46519" r="37434" b="29737"/>
          <a:stretch/>
        </p:blipFill>
        <p:spPr>
          <a:xfrm>
            <a:off x="6620138" y="194807"/>
            <a:ext cx="4354057" cy="6468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8488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Human Image Check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EC664-EFAD-501E-02EA-4124C835D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013" y="1825625"/>
            <a:ext cx="11636188" cy="435133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Context of the scene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Hands and limbs of people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Face and facial features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Clothes and items</a:t>
            </a:r>
          </a:p>
        </p:txBody>
      </p:sp>
    </p:spTree>
    <p:extLst>
      <p:ext uri="{BB962C8B-B14F-4D97-AF65-F5344CB8AC3E}">
        <p14:creationId xmlns:p14="http://schemas.microsoft.com/office/powerpoint/2010/main" val="2768495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Human Image Check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EC664-EFAD-501E-02EA-4124C835D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013" y="1825625"/>
            <a:ext cx="11636188" cy="435133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Context of the scene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Hands and limbs of people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Face and facial features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Clothes and items</a:t>
            </a:r>
          </a:p>
        </p:txBody>
      </p:sp>
    </p:spTree>
    <p:extLst>
      <p:ext uri="{BB962C8B-B14F-4D97-AF65-F5344CB8AC3E}">
        <p14:creationId xmlns:p14="http://schemas.microsoft.com/office/powerpoint/2010/main" val="19567156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 fontScale="90000"/>
          </a:bodyPr>
          <a:lstStyle/>
          <a:p>
            <a:r>
              <a:rPr lang="en-US" sz="4000" dirty="0"/>
              <a:t>Human Images: Check On Learning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D6BD91-6E6B-84CD-B662-B7D735C44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r>
              <a:rPr lang="en-US" sz="2000" dirty="0"/>
              <a:t>What do you notice?</a:t>
            </a:r>
            <a:endParaRPr lang="en-US" sz="16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4EFB1-78EC-419E-047C-79E6C4B6D0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52" r="289"/>
          <a:stretch/>
        </p:blipFill>
        <p:spPr>
          <a:xfrm>
            <a:off x="5540188" y="194807"/>
            <a:ext cx="6472518" cy="6468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03886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 fontScale="90000"/>
          </a:bodyPr>
          <a:lstStyle/>
          <a:p>
            <a:r>
              <a:rPr lang="en-US" sz="4000" dirty="0"/>
              <a:t>Human Images: Check On Learning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D6BD91-6E6B-84CD-B662-B7D735C44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r>
              <a:rPr lang="en-US" sz="2000" dirty="0"/>
              <a:t>What do you notice?</a:t>
            </a:r>
            <a:endParaRPr lang="en-US" sz="16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4EFB1-78EC-419E-047C-79E6C4B6D0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99" r="10999"/>
          <a:stretch/>
        </p:blipFill>
        <p:spPr>
          <a:xfrm>
            <a:off x="5540188" y="194807"/>
            <a:ext cx="6472518" cy="6468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1007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4EFB1-78EC-419E-047C-79E6C4B6D0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6" t="2877" r="3985" b="8266"/>
          <a:stretch/>
        </p:blipFill>
        <p:spPr>
          <a:xfrm>
            <a:off x="0" y="0"/>
            <a:ext cx="1220750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95552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 Image Check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EC664-EFAD-501E-02EA-4124C835D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013" y="1825624"/>
            <a:ext cx="11636188" cy="4879975"/>
          </a:xfrm>
        </p:spPr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Context of the scene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Structural Consistency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Material Texture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Lighting and Shadows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Perspective and Geometry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Repetition in Detail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Missing Elements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Nonsensical Object Placement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Disrupted Continuity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Anomalies in Common Patterns</a:t>
            </a:r>
          </a:p>
        </p:txBody>
      </p:sp>
    </p:spTree>
    <p:extLst>
      <p:ext uri="{BB962C8B-B14F-4D97-AF65-F5344CB8AC3E}">
        <p14:creationId xmlns:p14="http://schemas.microsoft.com/office/powerpoint/2010/main" val="6615591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 Image: Check On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EC664-EFAD-501E-02EA-4124C835D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013" y="1825624"/>
            <a:ext cx="11636188" cy="4879975"/>
          </a:xfrm>
        </p:spPr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Context of the scene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Structural Consistency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Material Texture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Lighting and Shadows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Perspective and Geometry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Repetition in Detail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Missing Elements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Nonsensical Object Placement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Disrupted Continuity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Anomalies in Common Patterns</a:t>
            </a:r>
          </a:p>
        </p:txBody>
      </p:sp>
    </p:spTree>
    <p:extLst>
      <p:ext uri="{BB962C8B-B14F-4D97-AF65-F5344CB8AC3E}">
        <p14:creationId xmlns:p14="http://schemas.microsoft.com/office/powerpoint/2010/main" val="6784006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503B8CE-F3D5-4D69-D31B-4CA6495E5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is Real?</a:t>
            </a:r>
          </a:p>
        </p:txBody>
      </p:sp>
      <p:pic>
        <p:nvPicPr>
          <p:cNvPr id="8" name="Content Placeholder 7" descr="A group of people standing around a wrecked car&#10;&#10;Description automatically generated">
            <a:extLst>
              <a:ext uri="{FF2B5EF4-FFF2-40B4-BE49-F238E27FC236}">
                <a16:creationId xmlns:a16="http://schemas.microsoft.com/office/drawing/2014/main" id="{AF2B1B7E-6F88-2763-1384-6062F583333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5294"/>
            <a:ext cx="6019800" cy="4013200"/>
          </a:xfrm>
        </p:spPr>
      </p:pic>
      <p:pic>
        <p:nvPicPr>
          <p:cNvPr id="10" name="Content Placeholder 9" descr="A car that has been crashed on the side of the road&#10;&#10;Description automatically generated">
            <a:extLst>
              <a:ext uri="{FF2B5EF4-FFF2-40B4-BE49-F238E27FC236}">
                <a16:creationId xmlns:a16="http://schemas.microsoft.com/office/drawing/2014/main" id="{A8779E08-9719-1108-0CB8-6D7366A8985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4271" y="1715295"/>
            <a:ext cx="6047678" cy="3999270"/>
          </a:xfrm>
        </p:spPr>
      </p:pic>
    </p:spTree>
    <p:extLst>
      <p:ext uri="{BB962C8B-B14F-4D97-AF65-F5344CB8AC3E}">
        <p14:creationId xmlns:p14="http://schemas.microsoft.com/office/powerpoint/2010/main" val="27926406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 Image: Check On Learning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EC664-EFAD-501E-02EA-4124C835D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013" y="1825624"/>
            <a:ext cx="11636188" cy="4879975"/>
          </a:xfrm>
        </p:spPr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Context of the scene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Structural Consistency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Material Texture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Lighting and Shadows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Perspective and Geometry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Repetition in Detail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Missing Elements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Nonsensical Object Placement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Disrupted Continuity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Anomalies in Common Patterns</a:t>
            </a:r>
          </a:p>
        </p:txBody>
      </p:sp>
    </p:spTree>
    <p:extLst>
      <p:ext uri="{BB962C8B-B14F-4D97-AF65-F5344CB8AC3E}">
        <p14:creationId xmlns:p14="http://schemas.microsoft.com/office/powerpoint/2010/main" val="33938470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EC664-EFAD-501E-02EA-4124C835D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013" y="1825625"/>
            <a:ext cx="11636188" cy="4351338"/>
          </a:xfrm>
        </p:spPr>
        <p:txBody>
          <a:bodyPr>
            <a:normAutofit/>
          </a:bodyPr>
          <a:lstStyle/>
          <a:p>
            <a:r>
              <a:rPr lang="en-US" dirty="0"/>
              <a:t>1. Media Lab at MIT on Detecting Fakes - </a:t>
            </a:r>
            <a:r>
              <a:rPr lang="en-US" dirty="0">
                <a:hlinkClick r:id="rId2"/>
              </a:rPr>
              <a:t>https://www.media.mit.edu/projects/detect-fakes/overview/</a:t>
            </a:r>
            <a:r>
              <a:rPr lang="en-US" dirty="0"/>
              <a:t> </a:t>
            </a:r>
          </a:p>
          <a:p>
            <a:r>
              <a:rPr lang="en-US" dirty="0"/>
              <a:t>2. Detect Fakes with Kellogg's online tool - </a:t>
            </a:r>
            <a:r>
              <a:rPr lang="en-US" dirty="0">
                <a:hlinkClick r:id="rId3"/>
              </a:rPr>
              <a:t>https://detectfakes.kellogg.northwestern.edu/</a:t>
            </a:r>
            <a:r>
              <a:rPr lang="en-US" dirty="0"/>
              <a:t> </a:t>
            </a:r>
          </a:p>
          <a:p>
            <a:r>
              <a:rPr lang="en-US" dirty="0"/>
              <a:t>3. CISA Contextualizing Deepfake Threats to Organizations - </a:t>
            </a:r>
            <a:r>
              <a:rPr lang="en-US" dirty="0">
                <a:hlinkClick r:id="rId4"/>
              </a:rPr>
              <a:t>https://media.defense.gov/2023/Sep/12/2003298925/-1/-1/0/CSI-DEEPFAKE-THREATS.PDF</a:t>
            </a:r>
            <a:r>
              <a:rPr lang="en-US" dirty="0"/>
              <a:t> </a:t>
            </a:r>
          </a:p>
          <a:p>
            <a:r>
              <a:rPr lang="en-US" dirty="0"/>
              <a:t>4. DARPA: Deepfake Defense Tech Ready for Commercialization, Transition - </a:t>
            </a:r>
            <a:r>
              <a:rPr lang="en-US" dirty="0">
                <a:hlinkClick r:id="rId5"/>
              </a:rPr>
              <a:t>https://www.darpa.mil/news-events/2024-03-14#:~:text=Through%20the%20Semantic%20Forensics%20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509727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Picture 7" descr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479" y="1604519"/>
            <a:ext cx="10972442" cy="3977282"/>
          </a:xfrm>
          <a:prstGeom prst="rect">
            <a:avLst/>
          </a:prstGeom>
          <a:ln w="12700">
            <a:miter lim="400000"/>
          </a:ln>
        </p:spPr>
      </p:pic>
      <p:sp>
        <p:nvSpPr>
          <p:cNvPr id="186" name="Title 4"/>
          <p:cNvSpPr txBox="1">
            <a:spLocks noGrp="1"/>
          </p:cNvSpPr>
          <p:nvPr>
            <p:ph type="title"/>
          </p:nvPr>
        </p:nvSpPr>
        <p:spPr>
          <a:xfrm>
            <a:off x="1453319" y="262439"/>
            <a:ext cx="9018362" cy="907455"/>
          </a:xfrm>
          <a:prstGeom prst="rect">
            <a:avLst/>
          </a:prstGeom>
        </p:spPr>
        <p:txBody>
          <a:bodyPr anchor="t"/>
          <a:lstStyle/>
          <a:p>
            <a:r>
              <a:t>Why Does It Matter To You?</a:t>
            </a:r>
          </a:p>
        </p:txBody>
      </p:sp>
      <p:sp>
        <p:nvSpPr>
          <p:cNvPr id="18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22</a:t>
            </a:fld>
            <a:endParaRPr/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Picture 7" descr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479" y="1604519"/>
            <a:ext cx="10972442" cy="3977282"/>
          </a:xfrm>
          <a:prstGeom prst="rect">
            <a:avLst/>
          </a:prstGeom>
          <a:ln w="12700">
            <a:miter lim="400000"/>
          </a:ln>
        </p:spPr>
      </p:pic>
      <p:sp>
        <p:nvSpPr>
          <p:cNvPr id="190" name="Title 4"/>
          <p:cNvSpPr txBox="1">
            <a:spLocks noGrp="1"/>
          </p:cNvSpPr>
          <p:nvPr>
            <p:ph type="title"/>
          </p:nvPr>
        </p:nvSpPr>
        <p:spPr>
          <a:xfrm>
            <a:off x="1453319" y="262439"/>
            <a:ext cx="9018362" cy="907455"/>
          </a:xfrm>
          <a:prstGeom prst="rect">
            <a:avLst/>
          </a:prstGeom>
        </p:spPr>
        <p:txBody>
          <a:bodyPr anchor="t"/>
          <a:lstStyle/>
          <a:p>
            <a:r>
              <a:t>¿Por Qué Te Importa?</a:t>
            </a:r>
          </a:p>
        </p:txBody>
      </p:sp>
      <p:sp>
        <p:nvSpPr>
          <p:cNvPr id="1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23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push dir="u"/>
      </p:transition>
    </mc:Choice>
    <mc:Fallback xmlns="" xmlns:m="http://schemas.openxmlformats.org/officeDocument/2006/math" xmlns:a14="http://schemas.microsoft.com/office/drawing/2010/main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Title 2"/>
          <p:cNvSpPr txBox="1">
            <a:spLocks noGrp="1"/>
          </p:cNvSpPr>
          <p:nvPr>
            <p:ph type="title" idx="4294967295"/>
          </p:nvPr>
        </p:nvSpPr>
        <p:spPr>
          <a:xfrm>
            <a:off x="2154607" y="2531859"/>
            <a:ext cx="3658054" cy="1786516"/>
          </a:xfrm>
          <a:prstGeom prst="rect">
            <a:avLst/>
          </a:prstGeom>
        </p:spPr>
        <p:txBody>
          <a:bodyPr anchor="t"/>
          <a:lstStyle>
            <a:lvl1pPr>
              <a:defRPr sz="4800" b="0">
                <a:solidFill>
                  <a:srgbClr val="44546A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t>TAKE A BREAK</a:t>
            </a:r>
          </a:p>
        </p:txBody>
      </p:sp>
      <p:pic>
        <p:nvPicPr>
          <p:cNvPr id="194" name="Graphic 13" descr="Graphic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9342" y="-259377"/>
            <a:ext cx="5029201" cy="5029201"/>
          </a:xfrm>
          <a:prstGeom prst="rect">
            <a:avLst/>
          </a:prstGeom>
          <a:ln w="12700">
            <a:miter lim="400000"/>
          </a:ln>
        </p:spPr>
      </p:pic>
      <p:sp>
        <p:nvSpPr>
          <p:cNvPr id="195" name="TextBox 1"/>
          <p:cNvSpPr txBox="1"/>
          <p:nvPr/>
        </p:nvSpPr>
        <p:spPr>
          <a:xfrm>
            <a:off x="3715415" y="5405718"/>
            <a:ext cx="3986136" cy="6341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4200" b="1"/>
            </a:lvl1pPr>
          </a:lstStyle>
          <a:p>
            <a:r>
              <a:t>Return By: XX:XX </a:t>
            </a:r>
          </a:p>
        </p:txBody>
      </p:sp>
      <p:sp>
        <p:nvSpPr>
          <p:cNvPr id="19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24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push dir="u"/>
      </p:transition>
    </mc:Choice>
    <mc:Fallback xmlns="" xmlns:m="http://schemas.openxmlformats.org/officeDocument/2006/math" xmlns:a14="http://schemas.microsoft.com/office/drawing/2010/main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itle 2"/>
          <p:cNvSpPr txBox="1">
            <a:spLocks noGrp="1"/>
          </p:cNvSpPr>
          <p:nvPr>
            <p:ph type="title" idx="4294967295"/>
          </p:nvPr>
        </p:nvSpPr>
        <p:spPr>
          <a:xfrm>
            <a:off x="2154607" y="2531859"/>
            <a:ext cx="3658054" cy="1786516"/>
          </a:xfrm>
          <a:prstGeom prst="rect">
            <a:avLst/>
          </a:prstGeom>
        </p:spPr>
        <p:txBody>
          <a:bodyPr anchor="t"/>
          <a:lstStyle>
            <a:lvl1pPr>
              <a:defRPr sz="4800" b="0">
                <a:solidFill>
                  <a:srgbClr val="44546A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t>TOMAR UN DESCANSO</a:t>
            </a:r>
          </a:p>
        </p:txBody>
      </p:sp>
      <p:pic>
        <p:nvPicPr>
          <p:cNvPr id="199" name="Graphic 13" descr="Graphic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9342" y="-259377"/>
            <a:ext cx="5029201" cy="5029201"/>
          </a:xfrm>
          <a:prstGeom prst="rect">
            <a:avLst/>
          </a:prstGeom>
          <a:ln w="12700">
            <a:miter lim="400000"/>
          </a:ln>
        </p:spPr>
      </p:pic>
      <p:sp>
        <p:nvSpPr>
          <p:cNvPr id="200" name="TextBox 1"/>
          <p:cNvSpPr txBox="1"/>
          <p:nvPr/>
        </p:nvSpPr>
        <p:spPr>
          <a:xfrm>
            <a:off x="3715415" y="5405718"/>
            <a:ext cx="4111933" cy="6341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4200" b="1"/>
            </a:lvl1pPr>
          </a:lstStyle>
          <a:p>
            <a:r>
              <a:t>Volver por: XX:XX </a:t>
            </a:r>
          </a:p>
        </p:txBody>
      </p:sp>
      <p:sp>
        <p:nvSpPr>
          <p:cNvPr id="20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25</a:t>
            </a:fld>
            <a:endParaRPr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503B8CE-F3D5-4D69-D31B-4CA6495E5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is Real?</a:t>
            </a:r>
          </a:p>
        </p:txBody>
      </p:sp>
      <p:pic>
        <p:nvPicPr>
          <p:cNvPr id="3" name="Content Placeholder 2" descr="A flamingo standing on sand&#10;&#10;Description automatically generated">
            <a:extLst>
              <a:ext uri="{FF2B5EF4-FFF2-40B4-BE49-F238E27FC236}">
                <a16:creationId xmlns:a16="http://schemas.microsoft.com/office/drawing/2014/main" id="{BDDB3109-DA5B-97F7-5260-7AD2DF2E8A3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5294"/>
            <a:ext cx="6019800" cy="4013200"/>
          </a:xfrm>
        </p:spPr>
      </p:pic>
      <p:pic>
        <p:nvPicPr>
          <p:cNvPr id="8" name="Content Placeholder 7" descr="A group of people in a crowd&#10;&#10;Description automatically generated">
            <a:extLst>
              <a:ext uri="{FF2B5EF4-FFF2-40B4-BE49-F238E27FC236}">
                <a16:creationId xmlns:a16="http://schemas.microsoft.com/office/drawing/2014/main" id="{97AAE57D-D5A1-AA45-10B0-2E6B8913C9E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1750758"/>
            <a:ext cx="6019800" cy="3950942"/>
          </a:xfrm>
        </p:spPr>
      </p:pic>
    </p:spTree>
    <p:extLst>
      <p:ext uri="{BB962C8B-B14F-4D97-AF65-F5344CB8AC3E}">
        <p14:creationId xmlns:p14="http://schemas.microsoft.com/office/powerpoint/2010/main" val="22082668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 descr="A flamingo standing on sand&#10;&#10;Description automatically generated">
            <a:extLst>
              <a:ext uri="{FF2B5EF4-FFF2-40B4-BE49-F238E27FC236}">
                <a16:creationId xmlns:a16="http://schemas.microsoft.com/office/drawing/2014/main" id="{BDDB3109-DA5B-97F7-5260-7AD2DF2E8A3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97" y="0"/>
            <a:ext cx="4394814" cy="2929876"/>
          </a:xfrm>
        </p:spPr>
      </p:pic>
      <p:pic>
        <p:nvPicPr>
          <p:cNvPr id="8" name="Content Placeholder 7" descr="A group of people in a crowd&#10;&#10;Description automatically generated">
            <a:extLst>
              <a:ext uri="{FF2B5EF4-FFF2-40B4-BE49-F238E27FC236}">
                <a16:creationId xmlns:a16="http://schemas.microsoft.com/office/drawing/2014/main" id="{97AAE57D-D5A1-AA45-10B0-2E6B8913C9E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1537" y="3928124"/>
            <a:ext cx="4464066" cy="2929876"/>
          </a:xfrm>
        </p:spPr>
      </p:pic>
      <p:pic>
        <p:nvPicPr>
          <p:cNvPr id="2" name="Content Placeholder 7" descr="A group of people standing around a wrecked car&#10;&#10;Description automatically generated">
            <a:extLst>
              <a:ext uri="{FF2B5EF4-FFF2-40B4-BE49-F238E27FC236}">
                <a16:creationId xmlns:a16="http://schemas.microsoft.com/office/drawing/2014/main" id="{C132C7D2-12FD-888E-9200-6AA625C4E7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28124"/>
            <a:ext cx="4394814" cy="2929876"/>
          </a:xfrm>
          <a:prstGeom prst="rect">
            <a:avLst/>
          </a:prstGeom>
        </p:spPr>
      </p:pic>
      <p:pic>
        <p:nvPicPr>
          <p:cNvPr id="5" name="Content Placeholder 9" descr="A car that has been crashed on the side of the road&#10;&#10;Description automatically generated">
            <a:extLst>
              <a:ext uri="{FF2B5EF4-FFF2-40B4-BE49-F238E27FC236}">
                <a16:creationId xmlns:a16="http://schemas.microsoft.com/office/drawing/2014/main" id="{38BDCD6C-F77E-818A-5C38-DA36B19E65A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1537" y="0"/>
            <a:ext cx="4464066" cy="2952043"/>
          </a:xfrm>
          <a:prstGeom prst="rect">
            <a:avLst/>
          </a:prstGeom>
        </p:spPr>
      </p:pic>
      <p:sp>
        <p:nvSpPr>
          <p:cNvPr id="9" name="Multiply 8">
            <a:extLst>
              <a:ext uri="{FF2B5EF4-FFF2-40B4-BE49-F238E27FC236}">
                <a16:creationId xmlns:a16="http://schemas.microsoft.com/office/drawing/2014/main" id="{E51DC588-C742-AFD3-48BA-FAF2B7CFB716}"/>
              </a:ext>
            </a:extLst>
          </p:cNvPr>
          <p:cNvSpPr/>
          <p:nvPr/>
        </p:nvSpPr>
        <p:spPr>
          <a:xfrm>
            <a:off x="11078191" y="1641404"/>
            <a:ext cx="1446317" cy="1600560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99452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C1822AB-D5F0-D579-A820-812EE3C83EDD}"/>
              </a:ext>
            </a:extLst>
          </p:cNvPr>
          <p:cNvSpPr>
            <a:spLocks noGrp="1"/>
          </p:cNvSpPr>
          <p:nvPr>
            <p:ph/>
          </p:nvPr>
        </p:nvSpPr>
        <p:spPr>
          <a:xfrm>
            <a:off x="375127" y="2963211"/>
            <a:ext cx="11441743" cy="1061102"/>
          </a:xfrm>
        </p:spPr>
        <p:txBody>
          <a:bodyPr/>
          <a:lstStyle/>
          <a:p>
            <a:pPr marL="0" indent="0" algn="ctr">
              <a:buNone/>
            </a:pPr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Identifying Synthetic Content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4C7E47-63B7-8E9D-6345-B12B99DBCE2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5165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EC664-EFAD-501E-02EA-4124C835D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013" y="1825625"/>
            <a:ext cx="11636188" cy="4351338"/>
          </a:xfrm>
        </p:spPr>
        <p:txBody>
          <a:bodyPr>
            <a:normAutofit/>
          </a:bodyPr>
          <a:lstStyle/>
          <a:p>
            <a:r>
              <a:rPr lang="en-US" dirty="0"/>
              <a:t>Identify AI-generated content effectively using specific detection techniques for images, text, and audio.</a:t>
            </a:r>
          </a:p>
          <a:p>
            <a:r>
              <a:rPr lang="en-US" dirty="0"/>
              <a:t>References: </a:t>
            </a:r>
          </a:p>
          <a:p>
            <a:pPr lvl="1"/>
            <a:r>
              <a:rPr lang="en-US" dirty="0"/>
              <a:t>Media Lab at MIT on Detecting Fakes </a:t>
            </a:r>
          </a:p>
          <a:p>
            <a:pPr lvl="1"/>
            <a:r>
              <a:rPr lang="en-US" dirty="0"/>
              <a:t>Detect Fakes with Kellogg's online tool</a:t>
            </a:r>
          </a:p>
          <a:p>
            <a:pPr lvl="1"/>
            <a:r>
              <a:rPr lang="en-US" dirty="0"/>
              <a:t>CISA Contextualizing Deepfake Threats to Organizations</a:t>
            </a:r>
          </a:p>
          <a:p>
            <a:pPr lvl="1"/>
            <a:r>
              <a:rPr lang="en-US" dirty="0"/>
              <a:t>DARPA: Deepfake Defense Tech Ready for Commercialization, Transition</a:t>
            </a:r>
          </a:p>
        </p:txBody>
      </p:sp>
    </p:spTree>
    <p:extLst>
      <p:ext uri="{BB962C8B-B14F-4D97-AF65-F5344CB8AC3E}">
        <p14:creationId xmlns:p14="http://schemas.microsoft.com/office/powerpoint/2010/main" val="20414522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Human Image Check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EC664-EFAD-501E-02EA-4124C835D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013" y="1825625"/>
            <a:ext cx="11636188" cy="435133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Context of the scene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Hands and limbs of people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Face and facial features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Clothes and items</a:t>
            </a:r>
          </a:p>
        </p:txBody>
      </p:sp>
    </p:spTree>
    <p:extLst>
      <p:ext uri="{BB962C8B-B14F-4D97-AF65-F5344CB8AC3E}">
        <p14:creationId xmlns:p14="http://schemas.microsoft.com/office/powerpoint/2010/main" val="21934017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 dirty="0"/>
              <a:t>Human Images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D6BD91-6E6B-84CD-B662-B7D735C44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endParaRPr lang="en-US" sz="200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4EFB1-78EC-419E-047C-79E6C4B6D0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10099"/>
          <a:stretch/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9237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 dirty="0"/>
              <a:t>Human Images: Context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D6BD91-6E6B-84CD-B662-B7D735C44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r>
              <a:rPr lang="en-US" sz="2000" dirty="0"/>
              <a:t>Logic and Context of the Scene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4EFB1-78EC-419E-047C-79E6C4B6D0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10099"/>
          <a:stretch/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872419"/>
      </p:ext>
    </p:extLst>
  </p:cSld>
  <p:clrMapOvr>
    <a:masterClrMapping/>
  </p:clrMapOvr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Blank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7137</TotalTime>
  <Words>595</Words>
  <Application>Microsoft Macintosh PowerPoint</Application>
  <PresentationFormat>Widescreen</PresentationFormat>
  <Paragraphs>114</Paragraphs>
  <Slides>25</Slides>
  <Notes>10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25</vt:i4>
      </vt:variant>
      <vt:variant>
        <vt:lpstr>Custom Shows</vt:lpstr>
      </vt:variant>
      <vt:variant>
        <vt:i4>1</vt:i4>
      </vt:variant>
    </vt:vector>
  </HeadingPairs>
  <TitlesOfParts>
    <vt:vector size="31" baseType="lpstr">
      <vt:lpstr>Arial</vt:lpstr>
      <vt:lpstr>Calibri</vt:lpstr>
      <vt:lpstr>Times New Roman</vt:lpstr>
      <vt:lpstr>1_Custom Design</vt:lpstr>
      <vt:lpstr>Blank</vt:lpstr>
      <vt:lpstr>PowerPoint Presentation</vt:lpstr>
      <vt:lpstr>Which is Real?</vt:lpstr>
      <vt:lpstr>Which is Real?</vt:lpstr>
      <vt:lpstr>PowerPoint Presentation</vt:lpstr>
      <vt:lpstr>PowerPoint Presentation</vt:lpstr>
      <vt:lpstr>Lesson Objectives</vt:lpstr>
      <vt:lpstr>Human Image Check </vt:lpstr>
      <vt:lpstr>Human Images</vt:lpstr>
      <vt:lpstr>Human Images: Context</vt:lpstr>
      <vt:lpstr>Human Images: Hands and Limbs</vt:lpstr>
      <vt:lpstr>Human Images: Face</vt:lpstr>
      <vt:lpstr>Human Images: Clothing</vt:lpstr>
      <vt:lpstr>Human Image Check </vt:lpstr>
      <vt:lpstr>Human Image Check </vt:lpstr>
      <vt:lpstr>Human Images: Check On Learning</vt:lpstr>
      <vt:lpstr>Human Images: Check On Learning</vt:lpstr>
      <vt:lpstr>PowerPoint Presentation</vt:lpstr>
      <vt:lpstr>Structure Image Check </vt:lpstr>
      <vt:lpstr>Structure Image: Check On Learning</vt:lpstr>
      <vt:lpstr>Structure Image: Check On Learning </vt:lpstr>
      <vt:lpstr>References</vt:lpstr>
      <vt:lpstr>Why Does It Matter To You?</vt:lpstr>
      <vt:lpstr>¿Por Qué Te Importa?</vt:lpstr>
      <vt:lpstr>TAKE A BREAK</vt:lpstr>
      <vt:lpstr>TOMAR UN DESCANSO</vt:lpstr>
      <vt:lpstr>Executive DFP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dc:description/>
  <cp:lastModifiedBy>Alfaro, Issac</cp:lastModifiedBy>
  <cp:revision>60</cp:revision>
  <dcterms:created xsi:type="dcterms:W3CDTF">2022-06-15T01:07:41Z</dcterms:created>
  <dcterms:modified xsi:type="dcterms:W3CDTF">2024-06-21T04:30:23Z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HiddenSlides">
    <vt:i4>1</vt:i4>
  </property>
  <property fmtid="{D5CDD505-2E9C-101B-9397-08002B2CF9AE}" pid="3" name="Notes">
    <vt:i4>3</vt:i4>
  </property>
  <property fmtid="{D5CDD505-2E9C-101B-9397-08002B2CF9AE}" pid="4" name="PresentationFormat">
    <vt:lpwstr>Widescreen</vt:lpwstr>
  </property>
  <property fmtid="{D5CDD505-2E9C-101B-9397-08002B2CF9AE}" pid="5" name="Slides">
    <vt:i4>6</vt:i4>
  </property>
</Properties>
</file>